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4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33" r:id="rId13"/>
  </p:sldMasterIdLst>
  <p:sldIdLst>
    <p:sldId id="267" r:id="rId14"/>
    <p:sldId id="276" r:id="rId15"/>
    <p:sldId id="270" r:id="rId16"/>
    <p:sldId id="271" r:id="rId17"/>
    <p:sldId id="278" r:id="rId18"/>
    <p:sldId id="272" r:id="rId19"/>
    <p:sldId id="279" r:id="rId20"/>
    <p:sldId id="273" r:id="rId21"/>
    <p:sldId id="274" r:id="rId22"/>
    <p:sldId id="275" r:id="rId23"/>
    <p:sldId id="280" r:id="rId24"/>
    <p:sldId id="283" r:id="rId25"/>
    <p:sldId id="281" r:id="rId26"/>
    <p:sldId id="284" r:id="rId27"/>
    <p:sldId id="268" r:id="rId28"/>
    <p:sldId id="295" r:id="rId29"/>
    <p:sldId id="296" r:id="rId30"/>
    <p:sldId id="297" r:id="rId31"/>
    <p:sldId id="269" r:id="rId32"/>
    <p:sldId id="282" r:id="rId33"/>
    <p:sldId id="288" r:id="rId34"/>
    <p:sldId id="299" r:id="rId35"/>
    <p:sldId id="300" r:id="rId36"/>
    <p:sldId id="289" r:id="rId37"/>
    <p:sldId id="266" r:id="rId38"/>
    <p:sldId id="263" r:id="rId39"/>
    <p:sldId id="265" r:id="rId40"/>
    <p:sldId id="290" r:id="rId41"/>
    <p:sldId id="301" r:id="rId42"/>
    <p:sldId id="292" r:id="rId43"/>
    <p:sldId id="293" r:id="rId44"/>
    <p:sldId id="287" r:id="rId45"/>
    <p:sldId id="298" r:id="rId4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E6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7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2025.03.10.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97367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2025.03.10.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9618862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53114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9109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12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48926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52228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8407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41423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84417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4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527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2025.03.10.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0407871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27632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1692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7561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6375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3400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8740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6168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9573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7209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8014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73428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9808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4255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91645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5367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1722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27917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21526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12884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67995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0699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36441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89936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8865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4761535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12413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9542844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0373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33394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57219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85476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902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47367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43600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69229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77875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27520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4265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2398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64477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21844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181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404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0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095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219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579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2025.03.10.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31408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0692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97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79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0609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637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9417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5847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1573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67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044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2025.03.10.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194833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32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5440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4190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0101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1330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4117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3384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1429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02348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675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2025.03.10.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935595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3798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118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7346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8536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61841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1801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1564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8760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1798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636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2025.03.10.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786865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2026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8651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2981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0159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2536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5108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2746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4488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49692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975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2025.03.10.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766958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5374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0031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3445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4456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9542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7070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323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9136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2344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27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2025.03.10.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125649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3081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967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3625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973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3192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0969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3732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8723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71426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96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2025.03.10.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767105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9404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498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9469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2895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18140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0589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5196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2180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29962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749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pPr/>
              <a:t>2025.03.10.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8655732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9868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65648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90369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97937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69974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1208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26570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87621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81301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830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3FF4-44F4-4E5E-B614-625662372936}" type="datetimeFigureOut">
              <a:rPr lang="hu-HU" smtClean="0"/>
              <a:pPr/>
              <a:t>2025.03.10.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B33AA-10EE-4E7F-A9E8-D8D2B49BEA8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59414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618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84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731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421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72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463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030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180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2025.03.10.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778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57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187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2025.03.10.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32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imeo.com/62769509" TargetMode="Externa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vimeo.com/6276951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1/TARTALOM/index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vimeo.com/62769509" TargetMode="External"/><Relationship Id="rId5" Type="http://schemas.openxmlformats.org/officeDocument/2006/relationships/hyperlink" Target="https://vimeo.com/62769271" TargetMode="External"/><Relationship Id="rId4" Type="http://schemas.openxmlformats.org/officeDocument/2006/relationships/hyperlink" Target="https://reformatus.hu/hittan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youtu.be/ewBKvO4WXQ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61.png"/><Relationship Id="rId4" Type="http://schemas.openxmlformats.org/officeDocument/2006/relationships/hyperlink" Target="https://learningapps.org/watch?v=pjqg7otcc2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7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6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8.png"/><Relationship Id="rId4" Type="http://schemas.openxmlformats.org/officeDocument/2006/relationships/image" Target="../media/image75.pn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hu/" TargetMode="External"/><Relationship Id="rId2" Type="http://schemas.openxmlformats.org/officeDocument/2006/relationships/hyperlink" Target="http://www.unsplash.com/" TargetMode="External"/><Relationship Id="rId1" Type="http://schemas.openxmlformats.org/officeDocument/2006/relationships/slideLayout" Target="../slideLayouts/slideLayout123.xml"/><Relationship Id="rId4" Type="http://schemas.openxmlformats.org/officeDocument/2006/relationships/hyperlink" Target="http://www.refpedi.h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Szeretettel köszöntjük az érdeklődő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szülőket és gyermekeket</a:t>
            </a: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173" y="36110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Ebben a PPT-</a:t>
            </a:r>
            <a:r>
              <a:rPr kumimoji="0" lang="hu-HU" alt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szeretnénk megismertetni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családjaikat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református hittanórák néhány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jellemzőjével!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sz="3600" baseline="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952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3600" b="1" dirty="0"/>
              <a:t>A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református hit- és erkölcstan összhangban van más tantárgyakkal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69306" y="2896275"/>
            <a:ext cx="9613703" cy="3208897"/>
          </a:xfrm>
        </p:spPr>
        <p:txBody>
          <a:bodyPr/>
          <a:lstStyle/>
          <a:p>
            <a:endParaRPr lang="hu-HU" dirty="0" smtClean="0"/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feladatgyűjtemények és tankönyvek az adott évfolyam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magyar nyelv- és irodalom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tananyagához is kapcsolódnak. 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egyháztörténeti ismeretek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adott évfolyamon tanult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történelem elmélyítését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segítik elő 5-8. évfolyamon.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Előkerülnek olyan témák, melyek az önismerethez, családi életre neveléshez és az etika területéhez tartoznak.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Kapcsolódások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54865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 smtClean="0"/>
              <a:t>Mi történik egy hittanórán?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96177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</a:t>
            </a:r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kattintva egy alsó tagozatos hittanórába tekinthetünk bele.</a:t>
            </a: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egy felső tagozatos hittanórába tekinthetünk bele.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Információk szülőknek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1167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</a:t>
            </a:r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kattintva az 1. osztályos digitális hittankönyv leckéit láthatják. </a:t>
            </a:r>
            <a:endParaRPr lang="hu-HU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8171383" y="4816360"/>
            <a:ext cx="3464704" cy="147484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információk a 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hittan.info oldalon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a hittanórai erkölcsi nevelésről hallhatnak.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6547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évfolyam: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beiratkozáskor kitölteni az adatlapot és bejelölni a református hit- és erkölcstant.</a:t>
            </a:r>
          </a:p>
          <a:p>
            <a:r>
              <a:rPr lang="hu-HU" sz="2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2-7. 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évfolyam: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 nem szeretnének változtatni, nem kell semmit tenniük. </a:t>
            </a:r>
            <a:endParaRPr lang="hu-HU" sz="28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változtatni szeretnének: május 20-ig írásban kell az iskola vezetősége felé jelezni a szándékot.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7263436" y="4306529"/>
            <a:ext cx="4837469" cy="222700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diákon gyermekeknek szóló anyagok találhatók.</a:t>
            </a:r>
          </a:p>
          <a:p>
            <a:pPr algn="ctr"/>
            <a:endParaRPr lang="hu-H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 a szülők segítségét az olvasásban. </a:t>
            </a:r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Teendők református hit- és erkölcstan 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tantárgy választása </a:t>
            </a: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9748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66" y="1005887"/>
            <a:ext cx="9010669" cy="624894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2525" y="49122"/>
            <a:ext cx="3311965" cy="24878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696" y="2462693"/>
            <a:ext cx="3933778" cy="43953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3837" t="3415" r="15430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megismerjük egymást.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K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özösen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játszunk és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A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Bibliából megismerjük Istent.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I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mádkozunk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Istenhez.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Bibliai történeteket tanulunk.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14745" y="246702"/>
            <a:ext cx="5391303" cy="1600438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b="1" dirty="0" smtClean="0">
                <a:latin typeface="Arial" panose="020B0604020202020204"/>
              </a:rPr>
              <a:t>Isten hozott a hittanórán!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0820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/>
            <a:srcRect l="1077" t="887" r="2783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</p:spPr>
        </p:pic>
      </p:grpSp>
      <p:grpSp>
        <p:nvGrpSpPr>
          <p:cNvPr id="3" name="Csoportba foglalás 2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" name="Kép 11"/>
            <p:cNvPicPr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</p:spPr>
        </p:pic>
      </p:grpSp>
      <p:sp>
        <p:nvSpPr>
          <p:cNvPr id="11" name="Szövegdoboz 10"/>
          <p:cNvSpPr txBox="1"/>
          <p:nvPr/>
        </p:nvSpPr>
        <p:spPr>
          <a:xfrm>
            <a:off x="1036579" y="5494274"/>
            <a:ext cx="10118843" cy="1191816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11422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</p:spPr>
        </p:pic>
      </p:grpSp>
      <p:sp>
        <p:nvSpPr>
          <p:cNvPr id="13" name="Szövegdoboz 12"/>
          <p:cNvSpPr txBox="1"/>
          <p:nvPr/>
        </p:nvSpPr>
        <p:spPr>
          <a:xfrm>
            <a:off x="1036579" y="5681207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962649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/>
          <p:cNvSpPr txBox="1"/>
          <p:nvPr/>
        </p:nvSpPr>
        <p:spPr>
          <a:xfrm>
            <a:off x="965319" y="5659173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8" name="Kép 7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4840343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hittanórán</a:t>
            </a: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ismerkedünk Istennel és egymással.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Gyakran mondjuk ezeket az imádságokat.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19" y="2677099"/>
            <a:ext cx="1772755" cy="28630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/>
          </p:cNvPicPr>
          <p:nvPr/>
        </p:nvPicPr>
        <p:blipFill>
          <a:blip r:embed="rId4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5344" y="1942387"/>
            <a:ext cx="47268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33525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Kedves Szülő! Kérjük, hogy a PPT utolsó diáit a gyermekével együtt nézze meg! Ott az ő számukra is készítettünk néhány  hasznos gondolatot és játékos feladatot!</a:t>
            </a:r>
            <a:endParaRPr lang="hu-HU" sz="3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Alcím 2"/>
          <p:cNvSpPr>
            <a:spLocks noGrp="1"/>
          </p:cNvSpPr>
          <p:nvPr>
            <p:ph type="subTitle" idx="1"/>
          </p:nvPr>
        </p:nvSpPr>
        <p:spPr>
          <a:xfrm>
            <a:off x="2208214" y="3789363"/>
            <a:ext cx="7488237" cy="2735262"/>
          </a:xfrm>
        </p:spPr>
        <p:txBody>
          <a:bodyPr>
            <a:normAutofit fontScale="92500" lnSpcReduction="10000"/>
          </a:bodyPr>
          <a:lstStyle/>
          <a:p>
            <a:pPr eaLnBrk="1" hangingPunct="1"/>
            <a:endParaRPr lang="hu-HU" altLang="hu-HU" sz="28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Egyházközség </a:t>
            </a:r>
            <a:r>
              <a:rPr lang="hu-HU" altLang="hu-HU" sz="28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</a:t>
            </a:r>
            <a:r>
              <a:rPr lang="hu-HU" altLang="hu-HU" sz="28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Isaszegi Református Egyházközség </a:t>
            </a:r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Hittanoktatást végzi</a:t>
            </a:r>
            <a:r>
              <a:rPr lang="hu-HU" altLang="hu-HU" sz="28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altLang="hu-HU" sz="28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Gergely Szabolcs és</a:t>
            </a:r>
          </a:p>
          <a:p>
            <a:pPr eaLnBrk="1" hangingPunct="1"/>
            <a:r>
              <a:rPr lang="hu-HU" altLang="hu-HU" sz="280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Sándor Andrea</a:t>
            </a:r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8690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17357" y="386170"/>
            <a:ext cx="444456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Azt az imádságot is mondjuk, amit Jézus tanított a tanítványainak.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119" y="211969"/>
            <a:ext cx="1563762" cy="2525512"/>
          </a:xfrm>
          <a:prstGeom prst="rect">
            <a:avLst/>
          </a:prstGeom>
        </p:spPr>
      </p:pic>
      <p:sp>
        <p:nvSpPr>
          <p:cNvPr id="11" name="Tekercs vízszintesen 1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Mert Tiéd az ország, a hatalom, és a dicsőség</a:t>
            </a:r>
            <a:r>
              <a:rPr lang="hu-HU" sz="20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						Ámen. </a:t>
            </a: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Gyakran a saját </a:t>
            </a:r>
            <a:r>
              <a:rPr lang="hu-HU" altLang="hu-HU" sz="2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szavainkkal</a:t>
            </a: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is megszólítjuk Istent.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601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7" name="Lekerekített téglalap 46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ÜNNEPELJÜNK EGYÜTT!</a:t>
              </a:r>
            </a:p>
          </p:txBody>
        </p:sp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60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</p:spPr>
        </p:pic>
      </p:grpSp>
      <p:grpSp>
        <p:nvGrpSpPr>
          <p:cNvPr id="36" name="Csoportba foglalás 35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28" name="Lekerekített téglalap 27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KEZDETBEN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grpSp>
        <p:nvGrpSpPr>
          <p:cNvPr id="42" name="Csoportba foglalás 4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1" name="Lekerekített téglalap 40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ÉS ÉN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45" name="Csoportba foglalás 44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4" name="Lekerekített téglalap 43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JÉZUSNAK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HATALMA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VAN</a:t>
              </a:r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 cstate="print"/>
          <a:srcRect l="8050" t="17085" r="7065" b="9137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 cstate="print"/>
          <a:srcRect l="8050" t="17085" r="7065" b="9137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</p:spPr>
      </p:pic>
      <p:sp>
        <p:nvSpPr>
          <p:cNvPr id="24" name="Lekerekített téglalap 23"/>
          <p:cNvSpPr/>
          <p:nvPr/>
        </p:nvSpPr>
        <p:spPr>
          <a:xfrm>
            <a:off x="2224948" y="3021926"/>
            <a:ext cx="7848600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Első osztályban erről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négy nagy témáról tanulunk…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32D9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6" cstate="print"/>
          <a:srcRect l="8050" t="17085" r="7065" b="9137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6" cstate="print"/>
          <a:srcRect l="8050" t="17085" r="7065" b="9137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23965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történetekhez kapcsolódva énekelni is szoktunk.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Énekeljünk együtt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Figyelj közben arra, mit tett pontosan a kisfiú a nála lévő halakkal és kenyerekkel!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hangszóróra kattintva meghallgathatjuk,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kotta és szöveg segítségével pedig próbáljuk meg elénekelni!)</a:t>
            </a:r>
          </a:p>
        </p:txBody>
      </p:sp>
      <p:pic>
        <p:nvPicPr>
          <p:cNvPr id="4" name="Kép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80" y="2758627"/>
            <a:ext cx="1312391" cy="130434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/>
          <a:srcRect b="10551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76209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obbra nyíl 1"/>
          <p:cNvSpPr/>
          <p:nvPr/>
        </p:nvSpPr>
        <p:spPr>
          <a:xfrm>
            <a:off x="1729201" y="246742"/>
            <a:ext cx="5303928" cy="458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Feladat: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Az énekben szereplő kisfiú nagylelkű volt.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Nézd meg a képeket, és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válaszd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 azokat, amelyeken szerinted nagylelkűen viselkedik valaki!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17681" y="246742"/>
            <a:ext cx="4874266" cy="64982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1650650" cy="1625600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>
            <a:off x="390655" y="4497889"/>
            <a:ext cx="3367314" cy="2104572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Majd,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klikkelsz, megoldhatod a párkereső feladatot! 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756014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64528" y1="70927" x2="64528" y2="70927"/>
                        <a14:foregroundMark x1="77358" y1="74436" x2="77358" y2="74436"/>
                        <a14:foregroundMark x1="68679" y1="75689" x2="68679" y2="75689"/>
                        <a14:foregroundMark x1="62264" y1="82957" x2="62264" y2="82957"/>
                        <a14:foregroundMark x1="60755" y1="71429" x2="60755" y2="71429"/>
                        <a14:foregroundMark x1="79245" y1="70927" x2="79245" y2="70927"/>
                        <a14:foregroundMark x1="57736" y1="87469" x2="57736" y2="87469"/>
                        <a14:foregroundMark x1="62264" y1="86717" x2="62264" y2="86717"/>
                        <a14:foregroundMark x1="72830" y1="51378" x2="72830" y2="51378"/>
                        <a14:foregroundMark x1="75094" y1="37093" x2="75094" y2="37093"/>
                        <a14:foregroundMark x1="75094" y1="34837" x2="75094" y2="34837"/>
                        <a14:foregroundMark x1="75094" y1="41103" x2="75094" y2="41103"/>
                        <a14:foregroundMark x1="47925" y1="69925" x2="47925" y2="69925"/>
                        <a14:foregroundMark x1="20000" y1="64411" x2="20000" y2="64411"/>
                        <a14:foregroundMark x1="50189" y1="68922" x2="50189" y2="68922"/>
                        <a14:foregroundMark x1="81509" y1="91479" x2="81509" y2="91479"/>
                        <a14:foregroundMark x1="76226" y1="92732" x2="76226" y2="92732"/>
                        <a14:foregroundMark x1="78113" y1="89223" x2="78113" y2="89223"/>
                        <a14:foregroundMark x1="81509" y1="89223" x2="81509" y2="89223"/>
                        <a14:foregroundMark x1="75094" y1="83709" x2="75094" y2="83709"/>
                        <a14:foregroundMark x1="82264" y1="39348" x2="82264" y2="39348"/>
                        <a14:foregroundMark x1="64906" y1="35840" x2="64906" y2="35840"/>
                        <a14:foregroundMark x1="71698" y1="38596" x2="71698" y2="38596"/>
                        <a14:foregroundMark x1="82264" y1="44612" x2="82264" y2="44612"/>
                        <a14:foregroundMark x1="76226" y1="44612" x2="76226" y2="44612"/>
                        <a14:backgroundMark x1="28679" y1="14286" x2="28679" y2="14286"/>
                        <a14:backgroundMark x1="62264" y1="27318" x2="62264" y2="27318"/>
                      </a14:backgroundRemoval>
                    </a14:imgEffect>
                  </a14:imgLayer>
                </a14:imgProps>
              </a:ext>
            </a:extLst>
          </a:blip>
          <a:srcRect l="12442" t="3286" r="8921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Második osztályban csupa úton lévő emberrel ismerkedtünk meg a Bibliából.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dirty="0" smtClean="0">
                <a:solidFill>
                  <a:srgbClr val="B3880D"/>
                </a:solidFill>
                <a:latin typeface="Arial" panose="020B0604020202020204"/>
              </a:rPr>
              <a:t>Beszélünk a mi útjainkról is.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9590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6" name="Kép 5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 cstate="print"/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 cstate="print"/>
          <a:srcRect l="26776" t="18643" r="33360" b="15410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 cstate="print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7" cstate="print"/>
          <a:srcRect l="35854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 cstate="print"/>
          <a:srcRect l="29441" t="17997" r="32269" b="13900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 cstate="print"/>
          <a:srcRect l="29260" t="19504" r="32814" b="13039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25" name="Egyenes összekötő nyíllal 2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Bibliai történeteket tanulunk. Például Jézus</a:t>
            </a:r>
            <a:r>
              <a:rPr lang="hu-HU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útjáról.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50984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4" name="Kép 3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 cstate="print"/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 cstate="print"/>
          <a:srcRect l="26776" t="18643" r="33360" b="15410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 cstate="print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7" cstate="print"/>
          <a:srcRect l="35854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 cstate="print"/>
          <a:srcRect l="29441" t="17997" r="32269" b="13900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 cstate="print"/>
          <a:srcRect l="29260" t="19504" r="32814" b="13039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Balra nyíl 15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Tanított, gyógyított, csodákat tett.</a:t>
            </a:r>
          </a:p>
        </p:txBody>
      </p:sp>
      <p:sp>
        <p:nvSpPr>
          <p:cNvPr id="17" name="Balra nyíl 1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Jeruzsálembe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bevonult.</a:t>
            </a:r>
          </a:p>
        </p:txBody>
      </p:sp>
      <p:sp>
        <p:nvSpPr>
          <p:cNvPr id="18" name="Jobbra nyíl 17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Ünnepi vacsorát tartott.</a:t>
            </a:r>
          </a:p>
        </p:txBody>
      </p:sp>
      <p:sp>
        <p:nvSpPr>
          <p:cNvPr id="19" name="Balra nyíl 18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Meghalt és eltemették.</a:t>
            </a:r>
          </a:p>
        </p:txBody>
      </p:sp>
      <p:sp>
        <p:nvSpPr>
          <p:cNvPr id="20" name="Balra nyíl 19"/>
          <p:cNvSpPr/>
          <p:nvPr/>
        </p:nvSpPr>
        <p:spPr>
          <a:xfrm>
            <a:off x="6213969" y="4782342"/>
            <a:ext cx="2539740" cy="1183601"/>
          </a:xfrm>
          <a:prstGeom prst="lef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Letartóztatták.</a:t>
            </a:r>
          </a:p>
        </p:txBody>
      </p:sp>
      <p:sp>
        <p:nvSpPr>
          <p:cNvPr id="21" name="Jobbra nyíl 20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FELTÁMADT.</a:t>
            </a:r>
          </a:p>
        </p:txBody>
      </p:sp>
      <p:sp>
        <p:nvSpPr>
          <p:cNvPr id="23" name="Jobbra nyíl 22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Elítélték.</a:t>
            </a:r>
          </a:p>
        </p:txBody>
      </p:sp>
      <p:sp>
        <p:nvSpPr>
          <p:cNvPr id="25" name="Balra nyíl 24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Megmosta a tanítványok lábát.</a:t>
            </a:r>
          </a:p>
        </p:txBody>
      </p:sp>
      <p:sp>
        <p:nvSpPr>
          <p:cNvPr id="27" name="Jobbra nyíl 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Szenvedett a kereszten.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JÉZUS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ÚTJA </a:t>
            </a:r>
          </a:p>
        </p:txBody>
      </p:sp>
    </p:spTree>
    <p:extLst>
      <p:ext uri="{BB962C8B-B14F-4D97-AF65-F5344CB8AC3E}">
        <p14:creationId xmlns:p14="http://schemas.microsoft.com/office/powerpoint/2010/main" xmlns="" val="15402415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03 0.05625 C -0.43177 0.13681 -0.45664 0.37014 -0.43099 0.48866 C -0.42669 0.48843 -0.22292 0.04862 -0.09453 0.12223 C 0.26354 0.29306 -0.47878 0.53635 -0.353 0.78797 C -0.29727 0.96112 -0.16615 0.66389 -0.06237 0.66204 C 0.04088 0.66019 0.41354 0.93797 0.42422 0.83056 C 0.48125 0.73311 0.15586 0.57639 0.12096 0.38033 C 0.11471 0.24792 0.33945 0.10278 0.3875 0.0375 C 0.43555 -0.02824 -0.00365 0.00811 1.66667E-6 -4.07407E-6 " pathEditMode="relative" rAng="0" ptsTypes="AAAAAAAAA">
                                      <p:cBhvr>
                                        <p:cTn id="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abadkézi sokszög 24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Egyenes összekötő nyíllal 3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Válassz egy eseményt a Jézus útjából.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Rajzold le egy lapra! Színezd ki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elkészült rajzot hozd el az első hittanórára, ha tudod. </a:t>
            </a: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Jó munkát kívánunk!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Kép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6" y="2543126"/>
            <a:ext cx="1841281" cy="18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38861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Harmadik osztályban Isten szabadító tetteivel ismerkedhetünk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meg. Például Mózessel és Isten népével az Ígéret Földje felé.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Kép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5732" b="80985" l="35977" r="66856"/>
                    </a14:imgEffect>
                  </a14:imgLayer>
                </a14:imgProps>
              </a:ext>
            </a:extLst>
          </a:blip>
          <a:srcRect l="34980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9947" b="92540" l="9947" r="89920"/>
                    </a14:imgEffect>
                  </a14:imgLayer>
                </a14:imgProps>
              </a:ext>
            </a:extLst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85" t="41055" r="-785" b="25304"/>
          <a:stretch/>
        </p:blipFill>
        <p:spPr>
          <a:xfrm rot="19938304">
            <a:off x="4315018" y="3736623"/>
            <a:ext cx="3768547" cy="1700897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2284" t="12016" r="29354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916" t="10772" r="43442" b="10179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szavára a keserű vízbe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egy botot dobott. Iható lett.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D54773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pusztásban mannát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fürjeket adott.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a sziklából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vizet fakasztott.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Tízparancsolatot adott.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nép elérkezett az Ígéret Földjének a határához, a tejjel és mézzel folyó földhöz.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3722" y="142456"/>
            <a:ext cx="981611" cy="9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90244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 smtClean="0">
                <a:solidFill>
                  <a:srgbClr val="B3880D"/>
                </a:solidFill>
                <a:latin typeface="Arial" panose="020B0604020202020204"/>
              </a:rPr>
              <a:t>Negyedik osztályban Istennel mint az életünk királyával ismerkedhetünk meg.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200" dirty="0" smtClean="0">
              <a:solidFill>
                <a:srgbClr val="B3880D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Ő az, Aki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 őriz és vezet bennünket.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29826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</p:spPr>
        <p:txBody>
          <a:bodyPr/>
          <a:lstStyle/>
          <a:p>
            <a:r>
              <a:rPr lang="hu-HU" dirty="0" smtClean="0"/>
              <a:t>Hit- és erkölcstan vagy etika?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kerekített téglalap 3"/>
          <p:cNvSpPr/>
          <p:nvPr/>
        </p:nvSpPr>
        <p:spPr>
          <a:xfrm>
            <a:off x="101045" y="2432707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„Mindenkinek </a:t>
            </a:r>
            <a:r>
              <a:rPr lang="hu-HU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értékrendje, csak az a kérdés, hogy milyen életet formálnak.”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(John C</a:t>
            </a:r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Maxwell, keresztyén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író)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6209071" y="3846246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református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hit- és erkölcstan Isten Igéje alapján maradandó értéket, keresztyén értékrendet közvetít a gyermekek és fiatalok számára.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8043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618519" y="2627523"/>
            <a:ext cx="7616780" cy="296785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Hatodik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pedig arról, hogy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 Igéje olyan lehet nekünk, mint a legragyogóbb lámpa fénye vagy a tűző napsütés. Világosságot ad nekünk. 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8734" y="275421"/>
            <a:ext cx="7366565" cy="1798377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Ötödik </a:t>
            </a:r>
            <a:r>
              <a:rPr lang="hu-HU" sz="2400" noProof="0" dirty="0" smtClean="0">
                <a:solidFill>
                  <a:prstClr val="black"/>
                </a:solidFill>
                <a:latin typeface="Arial" panose="020B0604020202020204"/>
              </a:rPr>
              <a:t>osztályban arról tanulunk majd, hogyan segít nekünk Isten egy döntésben.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66889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348345" y="2403987"/>
            <a:ext cx="6067204" cy="32856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Hetedik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olyan történetekről lesz szó, melyekből láthatjuk, hogyan hív bennünket Isten.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2400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smtClean="0">
                <a:solidFill>
                  <a:prstClr val="black"/>
                </a:solidFill>
                <a:latin typeface="Arial" panose="020B0604020202020204"/>
              </a:rPr>
              <a:t>Nyolcadik </a:t>
            </a:r>
            <a:r>
              <a:rPr kumimoji="0" lang="hu-HU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pedig arról, hogyan vezet és tanít Igéje által bennünket.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4248790" y="638979"/>
            <a:ext cx="3525565" cy="147647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Gyere velünk! Járjuk be Istennel együtt ezt az utat!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4401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Kedves Szülők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és gyermekek! </a:t>
            </a: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Áldás</a:t>
            </a: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Köszönjük az érdeklődést!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Szeretettel várjuk gyermekét a református hittanórákon. </a:t>
            </a: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Kérdései esetén a következő elérhetőségen talál meg bennünket: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548" y="404819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258542" y="4855595"/>
            <a:ext cx="11646310" cy="1692771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Egyházközség telefonszáma/e-mail címe: </a:t>
            </a: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Hittanoktató telefonszáma/ e-mail címe: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670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„Lábam előtt mécses a Te igéd, ösvényem 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világossága.”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(Zsoltárok 119,105)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Ezzel az Igével</a:t>
            </a:r>
            <a:r>
              <a:rPr kumimoji="0" lang="hu-HU" sz="4000" b="0" i="0" u="none" strike="noStrike" kern="1200" cap="none" spc="0" normalizeH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kívánunk áldást!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855408" y="4560384"/>
            <a:ext cx="10020054" cy="18220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PPT-</a:t>
            </a:r>
            <a:r>
              <a:rPr kumimoji="0" lang="hu-H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felhasznált képek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www.unsplash.com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és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www.pixabay.hu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internetes oldalon találhatóak és ingyenesen letölthetők!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rajzokat és a grafikákat az RPI munkatársai készítették. Forrás és copyright: RPI, 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www.refpedi.hu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4105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Miért a református hit- és erkölcstan?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10768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 bwMode="auto">
          <a:xfrm>
            <a:off x="1189038" y="280118"/>
            <a:ext cx="6707188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hu-HU" altLang="hu-HU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Istennel: maradandó értékrend, öröm és reménység a tanórákon</a:t>
            </a:r>
          </a:p>
        </p:txBody>
      </p:sp>
      <p:pic>
        <p:nvPicPr>
          <p:cNvPr id="8195" name="Picture 1" descr="\\Ml110\rpi-km\KÉPTÁR_20160205\RPI képtár,2016.02.05\004.Keresztyén gyülekezetek, egyházi élet\Imádság\shutterstock_176472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3100"/>
            <a:ext cx="2085975" cy="138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Kép 4" descr="\\Ml110\rpi-km\KÉPTÁR_20160205\RPI képtár,2016.02.05\004.Keresztyén gyülekezetek, egyházi élet\keresztek\shutterstock_118036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628775"/>
            <a:ext cx="5040313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Kép 5" descr="\\Ml110\rpi-km\KÉPTÁR_20160205\RPI képtár,2016.02.05\004.Keresztyén gyülekezetek, egyházi élet\Biblia\Biblia (3) TGJ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\\Ml110\rpi-km\KÉPTÁR_20160205\RPI képtár,2016.02.05\004.Keresztyén gyülekezetek, egyházi élet\Biblia\shutterstock_673344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99464" y="2708276"/>
            <a:ext cx="2052637" cy="136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9" name="Picture 3" descr="\\Ml110\rpi-km\KÉPTÁR_20160205\RPI képtár,2016.02.05\004.Keresztyén gyülekezetek, egyházi élet\szimbólumok\Israel 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99463" y="476250"/>
            <a:ext cx="2076450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4" descr="\\Ml110\rpi-km\KÉPTÁR_20160205\RPI képtár,2016.02.05\001.Embereket tartalmazó képek\gyerekek\éneklő gyerekek_shutterstock_1533412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8118" y="5376145"/>
            <a:ext cx="2232281" cy="1412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" descr="\\Ml110\rpi-km\KÉPTÁR_20160205\RPI képtár,2016.02.05\001.Embereket tartalmazó képek\serdülők, fiatalok\a tanulás lehet jó_shutterstock_1437589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3112" y="5157787"/>
            <a:ext cx="2746835" cy="1829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" descr="C:\Users\Baba\Downloads\shutterstock_14456613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59093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</p:spPr>
        <p:txBody>
          <a:bodyPr/>
          <a:lstStyle/>
          <a:p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BIBLIA – MŰVELTSÉG </a:t>
            </a:r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>– ÉLMÉNY</a:t>
            </a:r>
          </a:p>
        </p:txBody>
      </p:sp>
      <p:pic>
        <p:nvPicPr>
          <p:cNvPr id="1028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383897"/>
            <a:ext cx="1947514" cy="293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wr7q_8U1OTnvW1siOdeCmX-_rfdd_KmkAeYfC6TJ4ao=w310-h207-p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9254" y="3938534"/>
            <a:ext cx="3776946" cy="25220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mail.reformatus.hu/service/home/~/?auth=co&amp;loc=hu&amp;id=20470&amp;part=2"/>
          <p:cNvSpPr>
            <a:spLocks noChangeAspect="1" noChangeArrowheads="1"/>
          </p:cNvSpPr>
          <p:nvPr/>
        </p:nvSpPr>
        <p:spPr bwMode="auto">
          <a:xfrm>
            <a:off x="1679575" y="-2719388"/>
            <a:ext cx="506730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021773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 smtClean="0">
                <a:effectLst/>
                <a:latin typeface="Arial" panose="020B0604020202020204" pitchFamily="34" charset="0"/>
              </a:rPr>
              <a:t>Miről szól?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</p:spPr>
        <p:txBody>
          <a:bodyPr/>
          <a:lstStyle/>
          <a:p>
            <a:pPr marL="0" indent="0" eaLnBrk="1" hangingPunct="1">
              <a:buNone/>
            </a:pP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Egy változó világban </a:t>
            </a:r>
            <a:r>
              <a:rPr lang="hu-HU" altLang="hu-HU" sz="2800" dirty="0" smtClean="0">
                <a:latin typeface="Arial" panose="020B0604020202020204" pitchFamily="34" charset="0"/>
              </a:rPr>
              <a:t>örök értékeket szeretnénk átadni.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 keresztyén értékrend megismertetésére.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Tudta? A </a:t>
            </a:r>
            <a:r>
              <a:rPr lang="hu-HU" altLang="hu-HU" sz="2800" dirty="0">
                <a:latin typeface="Arial" panose="020B0604020202020204" pitchFamily="34" charset="0"/>
              </a:rPr>
              <a:t>Szentírás ismerete az alapműveltség része.</a:t>
            </a: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Fontosnak tartjuk az életre </a:t>
            </a:r>
            <a:r>
              <a:rPr lang="hu-HU" altLang="hu-HU" sz="2800" dirty="0">
                <a:latin typeface="Arial" panose="020B0604020202020204" pitchFamily="34" charset="0"/>
              </a:rPr>
              <a:t>bátorító </a:t>
            </a:r>
            <a:r>
              <a:rPr lang="hu-HU" altLang="hu-HU" sz="2800" dirty="0" smtClean="0">
                <a:latin typeface="Arial" panose="020B0604020202020204" pitchFamily="34" charset="0"/>
              </a:rPr>
              <a:t>szemléletet.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az élményt jelentő hittanórák tartására.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Isten Igéjét közel vivő, és játékos</a:t>
            </a:r>
            <a:r>
              <a:rPr lang="hu-HU" altLang="hu-HU" sz="2800" dirty="0">
                <a:latin typeface="Arial" panose="020B0604020202020204" pitchFamily="34" charset="0"/>
              </a:rPr>
              <a:t>, gyermekközpontú </a:t>
            </a:r>
            <a:r>
              <a:rPr lang="hu-HU" altLang="hu-HU" sz="2800" dirty="0" smtClean="0">
                <a:latin typeface="Arial" panose="020B0604020202020204" pitchFamily="34" charset="0"/>
              </a:rPr>
              <a:t>megközelítésmóddal szeretnénk szolgálni a gyermekek, fiatalok között. 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endParaRPr lang="hu-HU" altLang="hu-HU" sz="2800" dirty="0">
              <a:latin typeface="Arial" panose="020B0604020202020204" pitchFamily="34" charset="0"/>
            </a:endParaRPr>
          </a:p>
        </p:txBody>
      </p:sp>
      <p:pic>
        <p:nvPicPr>
          <p:cNvPr id="7172" name="Picture 2" descr="C:\Users\Szászi Andrea\Desktop\shutterstock\RPI képek\shutterstock_104158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162325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változó világban </a:t>
            </a:r>
            <a:r>
              <a:rPr lang="hu-HU" sz="4400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maradandó </a:t>
            </a:r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értékekre van szükség.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68711" y="2069190"/>
            <a:ext cx="11253018" cy="4528162"/>
          </a:xfrm>
        </p:spPr>
        <p:txBody>
          <a:bodyPr>
            <a:normAutofit/>
          </a:bodyPr>
          <a:lstStyle/>
          <a:p>
            <a:pPr algn="just"/>
            <a:endParaRPr lang="hu-HU" dirty="0" smtClean="0"/>
          </a:p>
          <a:p>
            <a:pPr algn="just"/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Isten Igéje örök és állandó a változások között is.</a:t>
            </a:r>
          </a:p>
          <a:p>
            <a:pPr marL="0" indent="0" algn="just">
              <a:buNone/>
            </a:pPr>
            <a:endParaRPr lang="hu-HU" dirty="0" smtClean="0"/>
          </a:p>
          <a:p>
            <a:pPr marL="0" indent="0" algn="just">
              <a:buNone/>
            </a:pPr>
            <a:endParaRPr lang="hu-HU" dirty="0" smtClean="0"/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hit- és erkölcstan órák Isten Igéjét veszik alapul.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változó világ kihívásaira akarnak reagálni – de ezt maradandó értékek alapján teszik: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Szeretetet Isten és az embertársak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Békesség, megértés, elfogadás és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befogadás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mások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Felelősségteljes élet a családban, iskolában és barátok között.</a:t>
            </a:r>
          </a:p>
          <a:p>
            <a:pPr lvl="1" algn="just"/>
            <a:endParaRPr lang="hu-HU" sz="2400" dirty="0"/>
          </a:p>
          <a:p>
            <a:pPr lvl="1" algn="just"/>
            <a:endParaRPr lang="hu-HU" sz="2000" dirty="0"/>
          </a:p>
        </p:txBody>
      </p:sp>
      <p:sp>
        <p:nvSpPr>
          <p:cNvPr id="6" name="Lefelé nyíl 5"/>
          <p:cNvSpPr/>
          <p:nvPr/>
        </p:nvSpPr>
        <p:spPr>
          <a:xfrm>
            <a:off x="5799566" y="2959156"/>
            <a:ext cx="368443" cy="743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28240" y="188639"/>
            <a:ext cx="1248915" cy="188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90556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Times New Roman"/>
                <a:ea typeface="Calibri"/>
              </a:rPr>
              <a:t>Az alapműveltség fontos </a:t>
            </a:r>
            <a:br>
              <a:rPr lang="hu-HU" sz="4400" dirty="0">
                <a:effectLst/>
                <a:latin typeface="Times New Roman"/>
                <a:ea typeface="Calibri"/>
              </a:rPr>
            </a:br>
            <a:r>
              <a:rPr lang="hu-HU" sz="4400" dirty="0">
                <a:effectLst/>
                <a:latin typeface="Times New Roman"/>
                <a:ea typeface="Calibri"/>
              </a:rPr>
              <a:t>része a Biblia ismerete</a:t>
            </a:r>
            <a:r>
              <a:rPr lang="hu-HU" dirty="0" smtClean="0">
                <a:effectLst/>
                <a:latin typeface="Times New Roman"/>
                <a:ea typeface="Calibri"/>
              </a:rPr>
              <a:t>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847528" y="2069190"/>
            <a:ext cx="8363272" cy="4312138"/>
          </a:xfrm>
        </p:spPr>
        <p:txBody>
          <a:bodyPr/>
          <a:lstStyle/>
          <a:p>
            <a:pPr algn="just"/>
            <a:r>
              <a:rPr lang="hu-HU" b="1" dirty="0" smtClean="0"/>
              <a:t>A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hit- és erkölcstan órákon szentírási történeteket tanulunk. </a:t>
            </a: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Isten szeretetét közvetítve.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gyermekek és fiatalok egyéni és csoportos sajátosságait figyelembe véve.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Játékosan, élvezetesen és élményt adóan.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Hitelesen.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Megismertetve az bibliai kor világát is</a:t>
            </a:r>
            <a:r>
              <a:rPr lang="hu-HU" dirty="0" smtClean="0"/>
              <a:t>. </a:t>
            </a:r>
          </a:p>
        </p:txBody>
      </p:sp>
      <p:pic>
        <p:nvPicPr>
          <p:cNvPr id="5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elé nyíl 5"/>
          <p:cNvSpPr/>
          <p:nvPr/>
        </p:nvSpPr>
        <p:spPr>
          <a:xfrm>
            <a:off x="5799565" y="269037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65234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11.xml><?xml version="1.0" encoding="utf-8"?>
<a:theme xmlns:a="http://schemas.openxmlformats.org/drawingml/2006/main" name="1_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12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1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1126</Words>
  <Application>Microsoft Office PowerPoint</Application>
  <PresentationFormat>Egyéni</PresentationFormat>
  <Paragraphs>157</Paragraphs>
  <Slides>33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46" baseType="lpstr">
      <vt:lpstr>1_Office-téma</vt:lpstr>
      <vt:lpstr>Office Theme</vt:lpstr>
      <vt:lpstr>1_Office Theme</vt:lpstr>
      <vt:lpstr>Ügyvezető</vt:lpstr>
      <vt:lpstr>1_Ügyvezető</vt:lpstr>
      <vt:lpstr>2_Ügyvezető</vt:lpstr>
      <vt:lpstr>2_Office Theme</vt:lpstr>
      <vt:lpstr>3_Office-téma</vt:lpstr>
      <vt:lpstr>3_Office Theme</vt:lpstr>
      <vt:lpstr>Nagyvárosi</vt:lpstr>
      <vt:lpstr>1_Nagyvárosi</vt:lpstr>
      <vt:lpstr>7_Szálak</vt:lpstr>
      <vt:lpstr>Office-téma</vt:lpstr>
      <vt:lpstr>1. dia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Noémi Zimányi</dc:creator>
  <cp:lastModifiedBy>User</cp:lastModifiedBy>
  <cp:revision>47</cp:revision>
  <dcterms:created xsi:type="dcterms:W3CDTF">2021-02-10T09:32:12Z</dcterms:created>
  <dcterms:modified xsi:type="dcterms:W3CDTF">2025-03-10T11:10:56Z</dcterms:modified>
</cp:coreProperties>
</file>